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8"/>
  </p:notesMasterIdLst>
  <p:handoutMasterIdLst>
    <p:handoutMasterId r:id="rId19"/>
  </p:handoutMasterIdLst>
  <p:sldIdLst>
    <p:sldId id="414" r:id="rId2"/>
    <p:sldId id="419" r:id="rId3"/>
    <p:sldId id="424" r:id="rId4"/>
    <p:sldId id="422" r:id="rId5"/>
    <p:sldId id="425" r:id="rId6"/>
    <p:sldId id="426" r:id="rId7"/>
    <p:sldId id="427" r:id="rId8"/>
    <p:sldId id="428" r:id="rId9"/>
    <p:sldId id="429" r:id="rId10"/>
    <p:sldId id="430" r:id="rId11"/>
    <p:sldId id="431" r:id="rId12"/>
    <p:sldId id="432" r:id="rId13"/>
    <p:sldId id="433" r:id="rId14"/>
    <p:sldId id="423" r:id="rId15"/>
    <p:sldId id="434" r:id="rId16"/>
    <p:sldId id="379" r:id="rId17"/>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FA6A5"/>
    <a:srgbClr val="23669D"/>
    <a:srgbClr val="FA9706"/>
    <a:srgbClr val="F55F0B"/>
    <a:srgbClr val="F7B309"/>
    <a:srgbClr val="090DB7"/>
    <a:srgbClr val="18481D"/>
    <a:srgbClr val="0099CC"/>
    <a:srgbClr val="D7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9754" autoAdjust="0"/>
  </p:normalViewPr>
  <p:slideViewPr>
    <p:cSldViewPr snapToGrid="0">
      <p:cViewPr varScale="1">
        <p:scale>
          <a:sx n="116" d="100"/>
          <a:sy n="116" d="100"/>
        </p:scale>
        <p:origin x="1230"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15.09.2022</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15.09.2022</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E8BE82-6546-EF0B-12DC-642E2874F3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EB097C98-A220-EF66-898A-7BCD68FEAE33}"/>
              </a:ext>
            </a:extLst>
          </p:cNvPr>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graphicFrame>
        <p:nvGraphicFramePr>
          <p:cNvPr id="4" name="Таблица 3">
            <a:extLst>
              <a:ext uri="{FF2B5EF4-FFF2-40B4-BE49-F238E27FC236}">
                <a16:creationId xmlns:a16="http://schemas.microsoft.com/office/drawing/2014/main" xmlns="" id="{561FAD05-A31F-0185-4D42-72F8BDDD51C4}"/>
              </a:ext>
            </a:extLst>
          </p:cNvPr>
          <p:cNvGraphicFramePr>
            <a:graphicFrameLocks noGrp="1"/>
          </p:cNvGraphicFramePr>
          <p:nvPr>
            <p:extLst>
              <p:ext uri="{D42A27DB-BD31-4B8C-83A1-F6EECF244321}">
                <p14:modId xmlns:p14="http://schemas.microsoft.com/office/powerpoint/2010/main" val="1245342144"/>
              </p:ext>
            </p:extLst>
          </p:nvPr>
        </p:nvGraphicFramePr>
        <p:xfrm>
          <a:off x="362342" y="785004"/>
          <a:ext cx="4389839" cy="5158331"/>
        </p:xfrm>
        <a:graphic>
          <a:graphicData uri="http://schemas.openxmlformats.org/drawingml/2006/table">
            <a:tbl>
              <a:tblPr firstRow="1" firstCol="1" bandRow="1"/>
              <a:tblGrid>
                <a:gridCol w="3690528">
                  <a:extLst>
                    <a:ext uri="{9D8B030D-6E8A-4147-A177-3AD203B41FA5}">
                      <a16:colId xmlns:a16="http://schemas.microsoft.com/office/drawing/2014/main" xmlns="" val="3580263184"/>
                    </a:ext>
                  </a:extLst>
                </a:gridCol>
                <a:gridCol w="699311">
                  <a:extLst>
                    <a:ext uri="{9D8B030D-6E8A-4147-A177-3AD203B41FA5}">
                      <a16:colId xmlns:a16="http://schemas.microsoft.com/office/drawing/2014/main" xmlns="" val="694390882"/>
                    </a:ext>
                  </a:extLst>
                </a:gridCol>
              </a:tblGrid>
              <a:tr h="248016">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76327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зерновых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491424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масличных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4314460"/>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овощей защищенного грунта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01.13.12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7678925"/>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столовых корнеплодных и клубнеплодных культур с высоким содержанием крахмала или инулина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0160370"/>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свеклы (кроме семян сахарной свеклы) и семян кормовых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01.19.3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46370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прочих плодовых и ягодных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01.25.1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88031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яиц сельскохозяйственной птицы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01.47.2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6298343"/>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пищевых продуктов</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10</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7029584"/>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безалкогольных напитков; производство упакованных питьевых вод, включая минеральные воды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11.07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385386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текстильных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7662332"/>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одежды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14</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983873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кожи и изделий из кожи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15</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3813255"/>
                  </a:ext>
                </a:extLst>
              </a:tr>
              <a:tr h="778988">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16</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2092962"/>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бумаги и бумажных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7481020"/>
                  </a:ext>
                </a:extLst>
              </a:tr>
            </a:tbl>
          </a:graphicData>
        </a:graphic>
      </p:graphicFrame>
      <p:graphicFrame>
        <p:nvGraphicFramePr>
          <p:cNvPr id="5" name="Таблица 4">
            <a:extLst>
              <a:ext uri="{FF2B5EF4-FFF2-40B4-BE49-F238E27FC236}">
                <a16:creationId xmlns:a16="http://schemas.microsoft.com/office/drawing/2014/main" xmlns="" id="{C2C2109F-81C4-BAE2-8421-03065750CBD4}"/>
              </a:ext>
            </a:extLst>
          </p:cNvPr>
          <p:cNvGraphicFramePr>
            <a:graphicFrameLocks noGrp="1"/>
          </p:cNvGraphicFramePr>
          <p:nvPr>
            <p:extLst>
              <p:ext uri="{D42A27DB-BD31-4B8C-83A1-F6EECF244321}">
                <p14:modId xmlns:p14="http://schemas.microsoft.com/office/powerpoint/2010/main" val="4073774615"/>
              </p:ext>
            </p:extLst>
          </p:nvPr>
        </p:nvGraphicFramePr>
        <p:xfrm>
          <a:off x="4953000" y="785004"/>
          <a:ext cx="4389839" cy="5535696"/>
        </p:xfrm>
        <a:graphic>
          <a:graphicData uri="http://schemas.openxmlformats.org/drawingml/2006/table">
            <a:tbl>
              <a:tblPr firstRow="1" firstCol="1" bandRow="1"/>
              <a:tblGrid>
                <a:gridCol w="3690530">
                  <a:extLst>
                    <a:ext uri="{9D8B030D-6E8A-4147-A177-3AD203B41FA5}">
                      <a16:colId xmlns:a16="http://schemas.microsoft.com/office/drawing/2014/main" xmlns="" val="4291447941"/>
                    </a:ext>
                  </a:extLst>
                </a:gridCol>
                <a:gridCol w="699309">
                  <a:extLst>
                    <a:ext uri="{9D8B030D-6E8A-4147-A177-3AD203B41FA5}">
                      <a16:colId xmlns:a16="http://schemas.microsoft.com/office/drawing/2014/main" xmlns="" val="4012033122"/>
                    </a:ext>
                  </a:extLst>
                </a:gridCol>
              </a:tblGrid>
              <a:tr h="260605">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32753" rtl="0" eaLnBrk="1" latinLnBrk="0" hangingPunct="1">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896124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химических веществ и химических продуктов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20</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97435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лекарственных средств и материалов, применяемых в медицинских целях</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21</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8656439"/>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резиновых и пластмассовых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22</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2521356"/>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прочей неметаллической минеральной продукции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826802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металлургическое</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538789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готовых металлических изделий, кроме машин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581433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компьютеров, электронных и оптических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26</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5232847"/>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электрического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27</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41490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машин и оборудования, не включенных в другие группировки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28</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9451981"/>
                  </a:ext>
                </a:extLst>
              </a:tr>
              <a:tr h="37692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автотранспортных средств, прицепов и полуприцепов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29</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421832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летательных аппаратов, включая космические, и соответствующего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30.3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337785"/>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игр и игрушек</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708420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медицинских инструментов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32.5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0583747"/>
                  </a:ext>
                </a:extLst>
              </a:tr>
            </a:tbl>
          </a:graphicData>
        </a:graphic>
      </p:graphicFrame>
    </p:spTree>
    <p:extLst>
      <p:ext uri="{BB962C8B-B14F-4D97-AF65-F5344CB8AC3E}">
        <p14:creationId xmlns:p14="http://schemas.microsoft.com/office/powerpoint/2010/main" val="214808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51813383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452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4E2EB-7223-0F47-5217-807A26A2A7A7}"/>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C02383A7-2302-1DBF-22AA-6C0A393A1D1F}"/>
              </a:ext>
            </a:extLst>
          </p:cNvPr>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sp>
        <p:nvSpPr>
          <p:cNvPr id="5" name="TextBox 4">
            <a:extLst>
              <a:ext uri="{FF2B5EF4-FFF2-40B4-BE49-F238E27FC236}">
                <a16:creationId xmlns:a16="http://schemas.microsoft.com/office/drawing/2014/main" xmlns="" id="{52EFEB96-889D-8DC8-8A02-9EA02701DD79}"/>
              </a:ext>
            </a:extLst>
          </p:cNvPr>
          <p:cNvSpPr txBox="1"/>
          <p:nvPr/>
        </p:nvSpPr>
        <p:spPr>
          <a:xfrm>
            <a:off x="379621" y="1585028"/>
            <a:ext cx="8867896"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Резидент промышленного (индустриального) парка</a:t>
            </a:r>
          </a:p>
          <a:p>
            <a:pPr marL="342900" indent="-342900">
              <a:lnSpc>
                <a:spcPct val="150000"/>
              </a:lnSpc>
              <a:buFont typeface="Wingdings" panose="05000000000000000000" pitchFamily="2" charset="2"/>
              <a:buChar char="v"/>
            </a:pPr>
            <a:r>
              <a:rPr lang="ru-RU" sz="2400" dirty="0">
                <a:solidFill>
                  <a:srgbClr val="273E61"/>
                </a:solidFill>
                <a:latin typeface="Plex Sans Medium"/>
              </a:rPr>
              <a:t>Экспортная деятельность</a:t>
            </a:r>
          </a:p>
          <a:p>
            <a:pPr marL="342900" indent="-342900">
              <a:lnSpc>
                <a:spcPct val="150000"/>
              </a:lnSpc>
              <a:buFont typeface="Wingdings" panose="05000000000000000000" pitchFamily="2" charset="2"/>
              <a:buChar char="v"/>
            </a:pPr>
            <a:r>
              <a:rPr lang="ru-RU" sz="2400" dirty="0">
                <a:solidFill>
                  <a:srgbClr val="273E61"/>
                </a:solidFill>
                <a:latin typeface="Plex Sans Medium"/>
              </a:rPr>
              <a:t>Женский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Сельскохозяйственный производственный кооперативом</a:t>
            </a:r>
          </a:p>
          <a:p>
            <a:pPr marL="342900" indent="-342900">
              <a:lnSpc>
                <a:spcPct val="150000"/>
              </a:lnSpc>
              <a:buFont typeface="Wingdings" panose="05000000000000000000" pitchFamily="2" charset="2"/>
              <a:buChar char="v"/>
            </a:pPr>
            <a:r>
              <a:rPr lang="ru-RU" sz="2400" dirty="0">
                <a:solidFill>
                  <a:srgbClr val="273E61"/>
                </a:solidFill>
                <a:latin typeface="Plex Sans Medium"/>
              </a:rPr>
              <a:t>Туризм, экология или спорт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Молодежный бизнес (физическое лицо до 35 лет)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Предприятие создано физическим лицом старше 45 лет и действующее менее 1 года</a:t>
            </a:r>
          </a:p>
        </p:txBody>
      </p:sp>
      <p:sp>
        <p:nvSpPr>
          <p:cNvPr id="6" name="TextBox 5">
            <a:extLst>
              <a:ext uri="{FF2B5EF4-FFF2-40B4-BE49-F238E27FC236}">
                <a16:creationId xmlns:a16="http://schemas.microsoft.com/office/drawing/2014/main" xmlns="" id="{9D794039-E692-9537-AD4D-FBFCD4394273}"/>
              </a:ext>
            </a:extLst>
          </p:cNvPr>
          <p:cNvSpPr txBox="1"/>
          <p:nvPr/>
        </p:nvSpPr>
        <p:spPr>
          <a:xfrm>
            <a:off x="2993366" y="878110"/>
            <a:ext cx="4677499" cy="400110"/>
          </a:xfrm>
          <a:prstGeom prst="rect">
            <a:avLst/>
          </a:prstGeom>
          <a:noFill/>
        </p:spPr>
        <p:txBody>
          <a:bodyPr wrap="none" rtlCol="0">
            <a:spAutoFit/>
          </a:bodyPr>
          <a:lstStyle/>
          <a:p>
            <a:r>
              <a:rPr lang="ru-RU" sz="2000" b="1" dirty="0"/>
              <a:t>Приоритетные виды деятельности</a:t>
            </a:r>
          </a:p>
        </p:txBody>
      </p:sp>
    </p:spTree>
    <p:extLst>
      <p:ext uri="{BB962C8B-B14F-4D97-AF65-F5344CB8AC3E}">
        <p14:creationId xmlns:p14="http://schemas.microsoft.com/office/powerpoint/2010/main" val="162151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100786133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014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DB1B1BEB-4196-CC78-FB03-7F8E3143FA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10025" cy="68262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85BB3D88-7F99-9B03-A6F1-673CBD15FAF4}"/>
              </a:ext>
            </a:extLst>
          </p:cNvPr>
          <p:cNvSpPr>
            <a:spLocks noGrp="1"/>
          </p:cNvSpPr>
          <p:nvPr>
            <p:ph type="title"/>
          </p:nvPr>
        </p:nvSpPr>
        <p:spPr>
          <a:xfrm>
            <a:off x="131763" y="263525"/>
            <a:ext cx="9240837" cy="492443"/>
          </a:xfrm>
        </p:spPr>
        <p:txBody>
          <a:bodyPr/>
          <a:lstStyle/>
          <a:p>
            <a:r>
              <a:rPr lang="ru-RU" sz="3200" dirty="0">
                <a:solidFill>
                  <a:schemeClr val="bg1"/>
                </a:solidFill>
              </a:rPr>
              <a:t>Золотая осень – акционный продукт</a:t>
            </a:r>
          </a:p>
        </p:txBody>
      </p:sp>
      <p:sp>
        <p:nvSpPr>
          <p:cNvPr id="3" name="Номер слайда 2">
            <a:extLst>
              <a:ext uri="{FF2B5EF4-FFF2-40B4-BE49-F238E27FC236}">
                <a16:creationId xmlns:a16="http://schemas.microsoft.com/office/drawing/2014/main" xmlns="" id="{F87C451F-9F39-C1D7-7744-D90D53C1C7E1}"/>
              </a:ext>
            </a:extLst>
          </p:cNvPr>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a:p>
        </p:txBody>
      </p:sp>
      <p:sp>
        <p:nvSpPr>
          <p:cNvPr id="6" name="TextBox 5">
            <a:extLst>
              <a:ext uri="{FF2B5EF4-FFF2-40B4-BE49-F238E27FC236}">
                <a16:creationId xmlns:a16="http://schemas.microsoft.com/office/drawing/2014/main" xmlns="" id="{26AAADE2-F690-FAC4-885E-E3325D0AACC5}"/>
              </a:ext>
            </a:extLst>
          </p:cNvPr>
          <p:cNvSpPr txBox="1"/>
          <p:nvPr/>
        </p:nvSpPr>
        <p:spPr>
          <a:xfrm>
            <a:off x="558560" y="1972991"/>
            <a:ext cx="7213840" cy="595932"/>
          </a:xfrm>
          <a:prstGeom prst="rect">
            <a:avLst/>
          </a:prstGeom>
          <a:solidFill>
            <a:schemeClr val="accent2">
              <a:lumMod val="75000"/>
            </a:schemeClr>
          </a:solidFill>
        </p:spPr>
        <p:txBody>
          <a:bodyPr wrap="square">
            <a:spAutoFit/>
          </a:bodyPr>
          <a:lstStyle>
            <a:defPPr>
              <a:defRPr lang="ru-RU"/>
            </a:defPPr>
            <a:lvl1pPr>
              <a:lnSpc>
                <a:spcPct val="107000"/>
              </a:lnSpc>
              <a:spcAft>
                <a:spcPts val="800"/>
              </a:spcAft>
              <a:defRPr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ru-RU" sz="3200" dirty="0"/>
              <a:t>Максимальная сумма 1 500 000 рублей</a:t>
            </a:r>
          </a:p>
        </p:txBody>
      </p:sp>
      <p:sp>
        <p:nvSpPr>
          <p:cNvPr id="8" name="TextBox 7">
            <a:extLst>
              <a:ext uri="{FF2B5EF4-FFF2-40B4-BE49-F238E27FC236}">
                <a16:creationId xmlns:a16="http://schemas.microsoft.com/office/drawing/2014/main" xmlns="" id="{0F6DE8DE-697B-7CB4-9556-32462D0C0E8E}"/>
              </a:ext>
            </a:extLst>
          </p:cNvPr>
          <p:cNvSpPr txBox="1"/>
          <p:nvPr/>
        </p:nvSpPr>
        <p:spPr>
          <a:xfrm>
            <a:off x="558559" y="1264308"/>
            <a:ext cx="6057901" cy="595932"/>
          </a:xfrm>
          <a:prstGeom prst="rect">
            <a:avLst/>
          </a:prstGeom>
          <a:solidFill>
            <a:schemeClr val="accent2">
              <a:lumMod val="75000"/>
            </a:schemeClr>
          </a:solidFill>
        </p:spPr>
        <p:txBody>
          <a:bodyPr wrap="square">
            <a:spAutoFit/>
          </a:bodyPr>
          <a:lstStyle/>
          <a:p>
            <a:pPr>
              <a:lnSpc>
                <a:spcPct val="107000"/>
              </a:lnSpc>
              <a:spcAft>
                <a:spcPts val="800"/>
              </a:spcAft>
            </a:pPr>
            <a:r>
              <a:rPr lang="ru-R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Процентная ставка 7 (% годовых)</a:t>
            </a:r>
          </a:p>
        </p:txBody>
      </p:sp>
      <p:sp>
        <p:nvSpPr>
          <p:cNvPr id="10" name="TextBox 9">
            <a:extLst>
              <a:ext uri="{FF2B5EF4-FFF2-40B4-BE49-F238E27FC236}">
                <a16:creationId xmlns:a16="http://schemas.microsoft.com/office/drawing/2014/main" xmlns="" id="{509424D3-1C26-184F-610B-BE7A6040BA47}"/>
              </a:ext>
            </a:extLst>
          </p:cNvPr>
          <p:cNvSpPr txBox="1"/>
          <p:nvPr/>
        </p:nvSpPr>
        <p:spPr>
          <a:xfrm>
            <a:off x="558558" y="2681674"/>
            <a:ext cx="4203223" cy="2099357"/>
          </a:xfrm>
          <a:prstGeom prst="rect">
            <a:avLst/>
          </a:prstGeom>
          <a:solidFill>
            <a:schemeClr val="accent2">
              <a:lumMod val="75000"/>
            </a:schemeClr>
          </a:solidFill>
        </p:spPr>
        <p:txBody>
          <a:bodyPr wrap="square">
            <a:spAutoFit/>
          </a:bodyPr>
          <a:lstStyle/>
          <a:p>
            <a:pPr>
              <a:lnSpc>
                <a:spcPct val="107000"/>
              </a:lnSpc>
              <a:spcAft>
                <a:spcPts val="800"/>
              </a:spcAft>
            </a:pP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Обеспечение займа</a:t>
            </a:r>
          </a:p>
          <a:p>
            <a:pPr>
              <a:lnSpc>
                <a:spcPct val="107000"/>
              </a:lnSpc>
              <a:spcAft>
                <a:spcPts val="800"/>
              </a:spcAft>
            </a:pPr>
            <a:r>
              <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без залога</a:t>
            </a:r>
          </a:p>
          <a:p>
            <a:pPr>
              <a:lnSpc>
                <a:spcPct val="107000"/>
              </a:lnSpc>
              <a:spcAft>
                <a:spcPts val="800"/>
              </a:spcAft>
            </a:pP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поручительство владельцев бизнеса (бенефициаров)</a:t>
            </a:r>
          </a:p>
          <a:p>
            <a:pPr>
              <a:lnSpc>
                <a:spcPct val="107000"/>
              </a:lnSpc>
              <a:spcAft>
                <a:spcPts val="800"/>
              </a:spcAft>
            </a:pP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поручительство супруга(и) для ИП</a:t>
            </a:r>
          </a:p>
        </p:txBody>
      </p:sp>
      <p:sp>
        <p:nvSpPr>
          <p:cNvPr id="12" name="TextBox 11">
            <a:extLst>
              <a:ext uri="{FF2B5EF4-FFF2-40B4-BE49-F238E27FC236}">
                <a16:creationId xmlns:a16="http://schemas.microsoft.com/office/drawing/2014/main" xmlns="" id="{FA1AC5BE-8ED4-51A0-66BA-ED18069E1134}"/>
              </a:ext>
            </a:extLst>
          </p:cNvPr>
          <p:cNvSpPr txBox="1"/>
          <p:nvPr/>
        </p:nvSpPr>
        <p:spPr>
          <a:xfrm>
            <a:off x="558558" y="4961044"/>
            <a:ext cx="7213841" cy="470000"/>
          </a:xfrm>
          <a:prstGeom prst="rect">
            <a:avLst/>
          </a:prstGeom>
          <a:solidFill>
            <a:schemeClr val="accent2">
              <a:lumMod val="75000"/>
            </a:schemeClr>
          </a:solidFill>
        </p:spPr>
        <p:txBody>
          <a:bodyPr wrap="square">
            <a:spAutoFit/>
          </a:bodyPr>
          <a:lstStyle>
            <a:defPPr>
              <a:defRPr lang="ru-RU"/>
            </a:defPPr>
            <a:lvl1pPr>
              <a:lnSpc>
                <a:spcPct val="107000"/>
              </a:lnSpc>
              <a:spcAft>
                <a:spcPts val="800"/>
              </a:spcAft>
              <a:defRPr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ru-RU" dirty="0"/>
              <a:t>Прием заявлений с 29.08.2022 по 30.09.2022 года</a:t>
            </a:r>
          </a:p>
        </p:txBody>
      </p:sp>
      <p:sp>
        <p:nvSpPr>
          <p:cNvPr id="14" name="TextBox 13">
            <a:extLst>
              <a:ext uri="{FF2B5EF4-FFF2-40B4-BE49-F238E27FC236}">
                <a16:creationId xmlns:a16="http://schemas.microsoft.com/office/drawing/2014/main" xmlns="" id="{4908ACAD-CCDB-818C-1428-4900825C9FB0}"/>
              </a:ext>
            </a:extLst>
          </p:cNvPr>
          <p:cNvSpPr txBox="1"/>
          <p:nvPr/>
        </p:nvSpPr>
        <p:spPr>
          <a:xfrm>
            <a:off x="558559" y="5528099"/>
            <a:ext cx="7036042" cy="470000"/>
          </a:xfrm>
          <a:prstGeom prst="rect">
            <a:avLst/>
          </a:prstGeom>
          <a:solidFill>
            <a:schemeClr val="accent2">
              <a:lumMod val="75000"/>
            </a:schemeClr>
          </a:solidFill>
        </p:spPr>
        <p:txBody>
          <a:bodyPr wrap="square">
            <a:spAutoFit/>
          </a:bodyPr>
          <a:lstStyle>
            <a:defPPr>
              <a:defRPr lang="ru-RU"/>
            </a:defPPr>
            <a:lvl1pPr>
              <a:lnSpc>
                <a:spcPct val="107000"/>
              </a:lnSpc>
              <a:spcAft>
                <a:spcPts val="800"/>
              </a:spcAft>
              <a:defRPr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ru-RU" dirty="0"/>
              <a:t>Выдача займов до с 01.09.2022 по 31.10.2022 года.</a:t>
            </a:r>
          </a:p>
        </p:txBody>
      </p:sp>
    </p:spTree>
    <p:extLst>
      <p:ext uri="{BB962C8B-B14F-4D97-AF65-F5344CB8AC3E}">
        <p14:creationId xmlns:p14="http://schemas.microsoft.com/office/powerpoint/2010/main" val="105928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726097-E83B-4869-6301-350C0C2FB57C}"/>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F2DACA47-8AD0-935A-3B10-AA1EA27714A1}"/>
              </a:ext>
            </a:extLst>
          </p:cNvPr>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a:p>
        </p:txBody>
      </p:sp>
      <p:sp>
        <p:nvSpPr>
          <p:cNvPr id="5" name="TextBox 4">
            <a:extLst>
              <a:ext uri="{FF2B5EF4-FFF2-40B4-BE49-F238E27FC236}">
                <a16:creationId xmlns:a16="http://schemas.microsoft.com/office/drawing/2014/main" xmlns="" id="{C296FA82-62BD-7C94-6BEB-9500E9834BEA}"/>
              </a:ext>
            </a:extLst>
          </p:cNvPr>
          <p:cNvSpPr txBox="1"/>
          <p:nvPr/>
        </p:nvSpPr>
        <p:spPr>
          <a:xfrm>
            <a:off x="2085434" y="1134698"/>
            <a:ext cx="5509165" cy="707886"/>
          </a:xfrm>
          <a:prstGeom prst="rect">
            <a:avLst/>
          </a:prstGeom>
          <a:noFill/>
        </p:spPr>
        <p:txBody>
          <a:bodyPr wrap="square">
            <a:spAutoFit/>
          </a:bodyPr>
          <a:lstStyle/>
          <a:p>
            <a:pPr algn="ctr"/>
            <a:r>
              <a:rPr lang="ru-RU" sz="2000" b="1" dirty="0"/>
              <a:t>Основные требования к финансовому положению заемщиков</a:t>
            </a:r>
          </a:p>
        </p:txBody>
      </p:sp>
      <p:sp>
        <p:nvSpPr>
          <p:cNvPr id="6" name="TextBox 5">
            <a:extLst>
              <a:ext uri="{FF2B5EF4-FFF2-40B4-BE49-F238E27FC236}">
                <a16:creationId xmlns:a16="http://schemas.microsoft.com/office/drawing/2014/main" xmlns="" id="{9D72A479-F249-8BDF-6E33-BA859D283821}"/>
              </a:ext>
            </a:extLst>
          </p:cNvPr>
          <p:cNvSpPr txBox="1"/>
          <p:nvPr/>
        </p:nvSpPr>
        <p:spPr>
          <a:xfrm>
            <a:off x="741871" y="2405980"/>
            <a:ext cx="7927675"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Положительная кредитная история</a:t>
            </a:r>
          </a:p>
          <a:p>
            <a:pPr marL="342900" indent="-342900">
              <a:lnSpc>
                <a:spcPct val="150000"/>
              </a:lnSpc>
              <a:buFont typeface="Wingdings" panose="05000000000000000000" pitchFamily="2" charset="2"/>
              <a:buChar char="v"/>
            </a:pPr>
            <a:r>
              <a:rPr lang="ru-RU" sz="2400" dirty="0">
                <a:solidFill>
                  <a:srgbClr val="273E61"/>
                </a:solidFill>
                <a:latin typeface="Plex Sans Medium"/>
              </a:rPr>
              <a:t>Отсутствие действующих исполнительных производств</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Положительный финансовый результат</a:t>
            </a:r>
          </a:p>
        </p:txBody>
      </p:sp>
    </p:spTree>
    <p:extLst>
      <p:ext uri="{BB962C8B-B14F-4D97-AF65-F5344CB8AC3E}">
        <p14:creationId xmlns:p14="http://schemas.microsoft.com/office/powerpoint/2010/main" val="2853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15</a:t>
            </a:fld>
            <a:endParaRPr lang="en-US" altLang="ru-RU"/>
          </a:p>
        </p:txBody>
      </p:sp>
      <p:pic>
        <p:nvPicPr>
          <p:cNvPr id="10" name="Рисунок 9">
            <a:extLst>
              <a:ext uri="{FF2B5EF4-FFF2-40B4-BE49-F238E27FC236}">
                <a16:creationId xmlns:a16="http://schemas.microsoft.com/office/drawing/2014/main" xmlns=""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xmlns=""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xmlns=""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xmlns=""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xmlns=""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месяце</a:t>
            </a: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xmlns=""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xmlns=""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xmlns=""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F36EAF-CBF7-11D7-12F8-451067D2CE66}"/>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71246D8-0708-A971-A49A-FEA5775DE64A}"/>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12" name="Прямоугольник: скругленные углы 11">
            <a:extLst>
              <a:ext uri="{FF2B5EF4-FFF2-40B4-BE49-F238E27FC236}">
                <a16:creationId xmlns:a16="http://schemas.microsoft.com/office/drawing/2014/main" xmlns="" id="{343ADB61-960B-070E-4B34-66D5EB865B60}"/>
              </a:ext>
            </a:extLst>
          </p:cNvPr>
          <p:cNvSpPr/>
          <p:nvPr/>
        </p:nvSpPr>
        <p:spPr bwMode="auto">
          <a:xfrm>
            <a:off x="3641785" y="1128103"/>
            <a:ext cx="2622430" cy="86103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a:ln>
                <a:noFill/>
              </a:ln>
              <a:solidFill>
                <a:schemeClr val="tx1"/>
              </a:solidFill>
              <a:effectLst/>
              <a:latin typeface="Arial" charset="0"/>
            </a:endParaRPr>
          </a:p>
        </p:txBody>
      </p:sp>
      <p:sp>
        <p:nvSpPr>
          <p:cNvPr id="15" name="Прямоугольник: скругленные углы 14">
            <a:extLst>
              <a:ext uri="{FF2B5EF4-FFF2-40B4-BE49-F238E27FC236}">
                <a16:creationId xmlns:a16="http://schemas.microsoft.com/office/drawing/2014/main" xmlns="" id="{8D32993A-3D18-B6E4-6D4A-3ADE6A2FDCE8}"/>
              </a:ext>
            </a:extLst>
          </p:cNvPr>
          <p:cNvSpPr/>
          <p:nvPr/>
        </p:nvSpPr>
        <p:spPr bwMode="auto">
          <a:xfrm>
            <a:off x="788599" y="2545941"/>
            <a:ext cx="25915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17" name="TextBox 16">
            <a:extLst>
              <a:ext uri="{FF2B5EF4-FFF2-40B4-BE49-F238E27FC236}">
                <a16:creationId xmlns:a16="http://schemas.microsoft.com/office/drawing/2014/main" xmlns="" id="{08EA2C56-A6F2-4098-3EA2-2E3B62714DFF}"/>
              </a:ext>
            </a:extLst>
          </p:cNvPr>
          <p:cNvSpPr txBox="1"/>
          <p:nvPr/>
        </p:nvSpPr>
        <p:spPr>
          <a:xfrm>
            <a:off x="4051539" y="1369353"/>
            <a:ext cx="1890622" cy="369332"/>
          </a:xfrm>
          <a:prstGeom prst="rect">
            <a:avLst/>
          </a:prstGeom>
          <a:noFill/>
        </p:spPr>
        <p:txBody>
          <a:bodyPr wrap="square">
            <a:spAutoFit/>
          </a:bodyPr>
          <a:lstStyle/>
          <a:p>
            <a:pPr algn="ctr"/>
            <a:r>
              <a:rPr lang="ru-RU" b="1" dirty="0"/>
              <a:t>Наши клиенты</a:t>
            </a:r>
          </a:p>
        </p:txBody>
      </p:sp>
      <p:sp>
        <p:nvSpPr>
          <p:cNvPr id="19" name="TextBox 18">
            <a:extLst>
              <a:ext uri="{FF2B5EF4-FFF2-40B4-BE49-F238E27FC236}">
                <a16:creationId xmlns:a16="http://schemas.microsoft.com/office/drawing/2014/main" xmlns="" id="{2D598D9D-FDAD-CAC7-291B-DB9FCF070E2B}"/>
              </a:ext>
            </a:extLst>
          </p:cNvPr>
          <p:cNvSpPr txBox="1"/>
          <p:nvPr/>
        </p:nvSpPr>
        <p:spPr>
          <a:xfrm>
            <a:off x="788599" y="2674987"/>
            <a:ext cx="2695035" cy="369332"/>
          </a:xfrm>
          <a:prstGeom prst="rect">
            <a:avLst/>
          </a:prstGeom>
          <a:noFill/>
        </p:spPr>
        <p:txBody>
          <a:bodyPr wrap="square">
            <a:spAutoFit/>
          </a:bodyPr>
          <a:lstStyle/>
          <a:p>
            <a:r>
              <a:rPr lang="ru-RU" b="1" dirty="0"/>
              <a:t>Орг.-правовая форма</a:t>
            </a:r>
          </a:p>
        </p:txBody>
      </p:sp>
      <p:sp>
        <p:nvSpPr>
          <p:cNvPr id="21" name="Прямоугольник: скругленные углы 20">
            <a:extLst>
              <a:ext uri="{FF2B5EF4-FFF2-40B4-BE49-F238E27FC236}">
                <a16:creationId xmlns:a16="http://schemas.microsoft.com/office/drawing/2014/main" xmlns="" id="{9D2E7ED0-AC6D-2502-83C0-840B9565FCDF}"/>
              </a:ext>
            </a:extLst>
          </p:cNvPr>
          <p:cNvSpPr/>
          <p:nvPr/>
        </p:nvSpPr>
        <p:spPr bwMode="auto">
          <a:xfrm>
            <a:off x="3714391" y="2538463"/>
            <a:ext cx="2494470"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4" name="TextBox 23">
            <a:extLst>
              <a:ext uri="{FF2B5EF4-FFF2-40B4-BE49-F238E27FC236}">
                <a16:creationId xmlns:a16="http://schemas.microsoft.com/office/drawing/2014/main" xmlns="" id="{38D4B8C4-85A9-CD15-F30D-DC7D7308D798}"/>
              </a:ext>
            </a:extLst>
          </p:cNvPr>
          <p:cNvSpPr txBox="1"/>
          <p:nvPr/>
        </p:nvSpPr>
        <p:spPr>
          <a:xfrm>
            <a:off x="3793466" y="2674987"/>
            <a:ext cx="2406769" cy="369332"/>
          </a:xfrm>
          <a:prstGeom prst="rect">
            <a:avLst/>
          </a:prstGeom>
          <a:noFill/>
        </p:spPr>
        <p:txBody>
          <a:bodyPr wrap="square">
            <a:spAutoFit/>
          </a:bodyPr>
          <a:lstStyle/>
          <a:p>
            <a:r>
              <a:rPr lang="ru-RU" b="1" dirty="0"/>
              <a:t>Место регистрации</a:t>
            </a:r>
          </a:p>
        </p:txBody>
      </p:sp>
      <p:sp>
        <p:nvSpPr>
          <p:cNvPr id="26" name="Прямоугольник: скругленные углы 25">
            <a:extLst>
              <a:ext uri="{FF2B5EF4-FFF2-40B4-BE49-F238E27FC236}">
                <a16:creationId xmlns:a16="http://schemas.microsoft.com/office/drawing/2014/main" xmlns="" id="{B7569244-B67F-F1EA-9B20-166E832603B6}"/>
              </a:ext>
            </a:extLst>
          </p:cNvPr>
          <p:cNvSpPr/>
          <p:nvPr/>
        </p:nvSpPr>
        <p:spPr bwMode="auto">
          <a:xfrm>
            <a:off x="6525882" y="2536736"/>
            <a:ext cx="28467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8" name="TextBox 27">
            <a:extLst>
              <a:ext uri="{FF2B5EF4-FFF2-40B4-BE49-F238E27FC236}">
                <a16:creationId xmlns:a16="http://schemas.microsoft.com/office/drawing/2014/main" xmlns="" id="{7211EFEC-F6D6-029B-32C3-FABE769B9294}"/>
              </a:ext>
            </a:extLst>
          </p:cNvPr>
          <p:cNvSpPr txBox="1"/>
          <p:nvPr/>
        </p:nvSpPr>
        <p:spPr>
          <a:xfrm>
            <a:off x="6510067" y="2663427"/>
            <a:ext cx="2987616" cy="369332"/>
          </a:xfrm>
          <a:prstGeom prst="rect">
            <a:avLst/>
          </a:prstGeom>
          <a:noFill/>
        </p:spPr>
        <p:txBody>
          <a:bodyPr wrap="square">
            <a:spAutoFit/>
          </a:bodyPr>
          <a:lstStyle/>
          <a:p>
            <a:r>
              <a:rPr lang="ru-RU" b="1" dirty="0"/>
              <a:t>Место ведения бизнеса</a:t>
            </a:r>
          </a:p>
        </p:txBody>
      </p:sp>
      <p:sp>
        <p:nvSpPr>
          <p:cNvPr id="29" name="Блок-схема: знак завершения 28">
            <a:extLst>
              <a:ext uri="{FF2B5EF4-FFF2-40B4-BE49-F238E27FC236}">
                <a16:creationId xmlns:a16="http://schemas.microsoft.com/office/drawing/2014/main" xmlns="" id="{22377DB7-C162-2E31-7D80-46B249CCAD31}"/>
              </a:ext>
            </a:extLst>
          </p:cNvPr>
          <p:cNvSpPr/>
          <p:nvPr/>
        </p:nvSpPr>
        <p:spPr bwMode="auto">
          <a:xfrm>
            <a:off x="1421919" y="3437626"/>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1" name="Блок-схема: знак завершения 30">
            <a:extLst>
              <a:ext uri="{FF2B5EF4-FFF2-40B4-BE49-F238E27FC236}">
                <a16:creationId xmlns:a16="http://schemas.microsoft.com/office/drawing/2014/main" xmlns="" id="{3B0FE098-6E37-A527-8844-35D0F8ABBBDC}"/>
              </a:ext>
            </a:extLst>
          </p:cNvPr>
          <p:cNvSpPr/>
          <p:nvPr/>
        </p:nvSpPr>
        <p:spPr bwMode="auto">
          <a:xfrm>
            <a:off x="1421919" y="4200537"/>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3" name="Блок-схема: знак завершения 32">
            <a:extLst>
              <a:ext uri="{FF2B5EF4-FFF2-40B4-BE49-F238E27FC236}">
                <a16:creationId xmlns:a16="http://schemas.microsoft.com/office/drawing/2014/main" xmlns="" id="{D3281DBE-0B67-45E4-2A6B-477B946868EF}"/>
              </a:ext>
            </a:extLst>
          </p:cNvPr>
          <p:cNvSpPr/>
          <p:nvPr/>
        </p:nvSpPr>
        <p:spPr bwMode="auto">
          <a:xfrm>
            <a:off x="1421919" y="4963448"/>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xmlns="" id="{BF7F47BD-F157-6859-F34A-BE16818E85F5}"/>
              </a:ext>
            </a:extLst>
          </p:cNvPr>
          <p:cNvSpPr txBox="1"/>
          <p:nvPr/>
        </p:nvSpPr>
        <p:spPr>
          <a:xfrm>
            <a:off x="1741096" y="3481560"/>
            <a:ext cx="1224952" cy="369332"/>
          </a:xfrm>
          <a:prstGeom prst="rect">
            <a:avLst/>
          </a:prstGeom>
          <a:noFill/>
        </p:spPr>
        <p:txBody>
          <a:bodyPr wrap="square" rtlCol="0">
            <a:spAutoFit/>
          </a:bodyPr>
          <a:lstStyle/>
          <a:p>
            <a:r>
              <a:rPr lang="ru-RU" dirty="0"/>
              <a:t>Юр. лица</a:t>
            </a:r>
          </a:p>
        </p:txBody>
      </p:sp>
      <p:sp>
        <p:nvSpPr>
          <p:cNvPr id="35" name="TextBox 34">
            <a:extLst>
              <a:ext uri="{FF2B5EF4-FFF2-40B4-BE49-F238E27FC236}">
                <a16:creationId xmlns:a16="http://schemas.microsoft.com/office/drawing/2014/main" xmlns="" id="{8B3B9652-2BE8-D7EF-E50C-62DB13E28DC8}"/>
              </a:ext>
            </a:extLst>
          </p:cNvPr>
          <p:cNvSpPr txBox="1"/>
          <p:nvPr/>
        </p:nvSpPr>
        <p:spPr>
          <a:xfrm>
            <a:off x="2069620" y="4235043"/>
            <a:ext cx="567904" cy="369332"/>
          </a:xfrm>
          <a:prstGeom prst="rect">
            <a:avLst/>
          </a:prstGeom>
          <a:noFill/>
        </p:spPr>
        <p:txBody>
          <a:bodyPr wrap="square" rtlCol="0">
            <a:spAutoFit/>
          </a:bodyPr>
          <a:lstStyle/>
          <a:p>
            <a:r>
              <a:rPr lang="ru-RU" dirty="0"/>
              <a:t>ИП</a:t>
            </a:r>
          </a:p>
        </p:txBody>
      </p:sp>
      <p:sp>
        <p:nvSpPr>
          <p:cNvPr id="36" name="TextBox 35">
            <a:extLst>
              <a:ext uri="{FF2B5EF4-FFF2-40B4-BE49-F238E27FC236}">
                <a16:creationId xmlns:a16="http://schemas.microsoft.com/office/drawing/2014/main" xmlns="" id="{F97F0484-FABA-FFBF-3454-5B67DAB7E2ED}"/>
              </a:ext>
            </a:extLst>
          </p:cNvPr>
          <p:cNvSpPr txBox="1"/>
          <p:nvPr/>
        </p:nvSpPr>
        <p:spPr>
          <a:xfrm>
            <a:off x="1563535" y="5020070"/>
            <a:ext cx="1721690" cy="369332"/>
          </a:xfrm>
          <a:prstGeom prst="rect">
            <a:avLst/>
          </a:prstGeom>
          <a:noFill/>
        </p:spPr>
        <p:txBody>
          <a:bodyPr wrap="square" rtlCol="0">
            <a:spAutoFit/>
          </a:bodyPr>
          <a:lstStyle/>
          <a:p>
            <a:r>
              <a:rPr lang="ru-RU" dirty="0"/>
              <a:t>Самозанятые</a:t>
            </a:r>
          </a:p>
        </p:txBody>
      </p:sp>
      <p:sp>
        <p:nvSpPr>
          <p:cNvPr id="45" name="Блок-схема: знак завершения 44">
            <a:extLst>
              <a:ext uri="{FF2B5EF4-FFF2-40B4-BE49-F238E27FC236}">
                <a16:creationId xmlns:a16="http://schemas.microsoft.com/office/drawing/2014/main" xmlns="" id="{6F308F6B-07DF-A5C3-7448-289AEEA01786}"/>
              </a:ext>
            </a:extLst>
          </p:cNvPr>
          <p:cNvSpPr/>
          <p:nvPr/>
        </p:nvSpPr>
        <p:spPr bwMode="auto">
          <a:xfrm>
            <a:off x="5076644" y="4065597"/>
            <a:ext cx="2622430" cy="59793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xmlns="" id="{CE851764-FCFE-4047-9E32-E5A9CB62E152}"/>
              </a:ext>
            </a:extLst>
          </p:cNvPr>
          <p:cNvSpPr txBox="1"/>
          <p:nvPr/>
        </p:nvSpPr>
        <p:spPr>
          <a:xfrm>
            <a:off x="5198852" y="4166430"/>
            <a:ext cx="2622430" cy="369332"/>
          </a:xfrm>
          <a:prstGeom prst="rect">
            <a:avLst/>
          </a:prstGeom>
          <a:noFill/>
        </p:spPr>
        <p:txBody>
          <a:bodyPr wrap="square" rtlCol="0">
            <a:spAutoFit/>
          </a:bodyPr>
          <a:lstStyle/>
          <a:p>
            <a:r>
              <a:rPr lang="ru-RU" b="1" dirty="0"/>
              <a:t>Московская область</a:t>
            </a:r>
          </a:p>
        </p:txBody>
      </p:sp>
      <p:cxnSp>
        <p:nvCxnSpPr>
          <p:cNvPr id="47" name="Соединитель: уступ 46">
            <a:extLst>
              <a:ext uri="{FF2B5EF4-FFF2-40B4-BE49-F238E27FC236}">
                <a16:creationId xmlns:a16="http://schemas.microsoft.com/office/drawing/2014/main" xmlns="" id="{E0FF81FF-3EC6-7625-5943-772CFFF8F890}"/>
              </a:ext>
            </a:extLst>
          </p:cNvPr>
          <p:cNvCxnSpPr>
            <a:stCxn id="12" idx="2"/>
            <a:endCxn id="26" idx="0"/>
          </p:cNvCxnSpPr>
          <p:nvPr/>
        </p:nvCxnSpPr>
        <p:spPr bwMode="auto">
          <a:xfrm rot="16200000" flipH="1">
            <a:off x="6177322" y="764817"/>
            <a:ext cx="547596" cy="2996241"/>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xmlns="" id="{C2AC7655-06C6-B5D3-9958-F277445F4FFE}"/>
              </a:ext>
            </a:extLst>
          </p:cNvPr>
          <p:cNvCxnSpPr>
            <a:stCxn id="12" idx="2"/>
            <a:endCxn id="15" idx="0"/>
          </p:cNvCxnSpPr>
          <p:nvPr/>
        </p:nvCxnSpPr>
        <p:spPr bwMode="auto">
          <a:xfrm rot="5400000">
            <a:off x="3240279" y="833219"/>
            <a:ext cx="556801" cy="2868642"/>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xmlns="" id="{F4975D97-90E1-B75B-F82D-5F1F3CCCC2A0}"/>
              </a:ext>
            </a:extLst>
          </p:cNvPr>
          <p:cNvCxnSpPr>
            <a:stCxn id="12" idx="2"/>
            <a:endCxn id="21" idx="0"/>
          </p:cNvCxnSpPr>
          <p:nvPr/>
        </p:nvCxnSpPr>
        <p:spPr bwMode="auto">
          <a:xfrm>
            <a:off x="4953000" y="1989140"/>
            <a:ext cx="8626" cy="54932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a16="http://schemas.microsoft.com/office/drawing/2014/main" xmlns="" id="{2C99F3D3-15E7-955F-B176-A3781E477583}"/>
              </a:ext>
            </a:extLst>
          </p:cNvPr>
          <p:cNvCxnSpPr>
            <a:cxnSpLocks/>
          </p:cNvCxnSpPr>
          <p:nvPr/>
        </p:nvCxnSpPr>
        <p:spPr bwMode="auto">
          <a:xfrm>
            <a:off x="4996850" y="3247859"/>
            <a:ext cx="1263050" cy="77027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a16="http://schemas.microsoft.com/office/drawing/2014/main" xmlns="" id="{A938076B-86BA-BEE6-2D87-25FA413EAEF6}"/>
              </a:ext>
            </a:extLst>
          </p:cNvPr>
          <p:cNvCxnSpPr>
            <a:cxnSpLocks/>
          </p:cNvCxnSpPr>
          <p:nvPr/>
        </p:nvCxnSpPr>
        <p:spPr bwMode="auto">
          <a:xfrm flipH="1">
            <a:off x="6543136" y="3247859"/>
            <a:ext cx="1377350" cy="76876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2F4FD66B-563B-5FAA-2B16-CBA2670C1B1E}"/>
              </a:ext>
            </a:extLst>
          </p:cNvPr>
          <p:cNvCxnSpPr>
            <a:cxnSpLocks/>
          </p:cNvCxnSpPr>
          <p:nvPr/>
        </p:nvCxnSpPr>
        <p:spPr bwMode="auto">
          <a:xfrm>
            <a:off x="1035170" y="3247859"/>
            <a:ext cx="0" cy="195687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a:extLst>
              <a:ext uri="{FF2B5EF4-FFF2-40B4-BE49-F238E27FC236}">
                <a16:creationId xmlns:a16="http://schemas.microsoft.com/office/drawing/2014/main" xmlns="" id="{22D1B883-195A-52F7-7D20-AC7D2EE56503}"/>
              </a:ext>
            </a:extLst>
          </p:cNvPr>
          <p:cNvCxnSpPr>
            <a:endCxn id="29" idx="1"/>
          </p:cNvCxnSpPr>
          <p:nvPr/>
        </p:nvCxnSpPr>
        <p:spPr bwMode="auto">
          <a:xfrm>
            <a:off x="1035170" y="3666226"/>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Прямая со стрелкой 66">
            <a:extLst>
              <a:ext uri="{FF2B5EF4-FFF2-40B4-BE49-F238E27FC236}">
                <a16:creationId xmlns:a16="http://schemas.microsoft.com/office/drawing/2014/main" xmlns="" id="{BA6638FF-8D59-150D-A2D4-FF3EE0D6CC55}"/>
              </a:ext>
            </a:extLst>
          </p:cNvPr>
          <p:cNvCxnSpPr>
            <a:endCxn id="31" idx="1"/>
          </p:cNvCxnSpPr>
          <p:nvPr/>
        </p:nvCxnSpPr>
        <p:spPr bwMode="auto">
          <a:xfrm>
            <a:off x="1035170" y="4429137"/>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9" name="Прямая со стрелкой 68">
            <a:extLst>
              <a:ext uri="{FF2B5EF4-FFF2-40B4-BE49-F238E27FC236}">
                <a16:creationId xmlns:a16="http://schemas.microsoft.com/office/drawing/2014/main" xmlns="" id="{A74BA765-1E16-7FC3-3D30-F770C9AAE442}"/>
              </a:ext>
            </a:extLst>
          </p:cNvPr>
          <p:cNvCxnSpPr>
            <a:endCxn id="33" idx="1"/>
          </p:cNvCxnSpPr>
          <p:nvPr/>
        </p:nvCxnSpPr>
        <p:spPr bwMode="auto">
          <a:xfrm flipV="1">
            <a:off x="1035170" y="5192048"/>
            <a:ext cx="386749" cy="1268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957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272061640"/>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564783155"/>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94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C46F700-533C-7A48-55E8-90D82CC4779F}"/>
              </a:ext>
            </a:extLst>
          </p:cNvPr>
          <p:cNvSpPr>
            <a:spLocks noGrp="1"/>
          </p:cNvSpPr>
          <p:nvPr>
            <p:ph type="title"/>
          </p:nvPr>
        </p:nvSpPr>
        <p:spPr>
          <a:xfrm>
            <a:off x="131763" y="263525"/>
            <a:ext cx="9240837" cy="276999"/>
          </a:xfrm>
        </p:spPr>
        <p:txBody>
          <a:bodyPr/>
          <a:lstStyle/>
          <a:p>
            <a:r>
              <a:rPr lang="ru-RU" sz="18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3CDE278-47A0-9140-902F-E934650FC6DE}"/>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
        <p:nvSpPr>
          <p:cNvPr id="5" name="TextBox 4">
            <a:extLst>
              <a:ext uri="{FF2B5EF4-FFF2-40B4-BE49-F238E27FC236}">
                <a16:creationId xmlns:a16="http://schemas.microsoft.com/office/drawing/2014/main" xmlns="" id="{541A4BB8-4CF2-B18E-0626-ECA51589B574}"/>
              </a:ext>
            </a:extLst>
          </p:cNvPr>
          <p:cNvSpPr txBox="1"/>
          <p:nvPr/>
        </p:nvSpPr>
        <p:spPr>
          <a:xfrm>
            <a:off x="621102" y="1884243"/>
            <a:ext cx="3416060" cy="424731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800" b="1" dirty="0">
                <a:solidFill>
                  <a:srgbClr val="273E61"/>
                </a:solidFill>
                <a:latin typeface="Plex Sans Medium"/>
              </a:rPr>
              <a:t>Волоколамск</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Зарайск</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Лотошино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Луховицы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Лосино-Петровск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Орехово-Зуево</a:t>
            </a:r>
          </a:p>
          <a:p>
            <a:endParaRPr lang="ru-RU" dirty="0"/>
          </a:p>
        </p:txBody>
      </p:sp>
      <p:sp>
        <p:nvSpPr>
          <p:cNvPr id="8" name="TextBox 7">
            <a:extLst>
              <a:ext uri="{FF2B5EF4-FFF2-40B4-BE49-F238E27FC236}">
                <a16:creationId xmlns:a16="http://schemas.microsoft.com/office/drawing/2014/main" xmlns="" id="{F17902E0-984E-F7F1-8CB2-4382606997D7}"/>
              </a:ext>
            </a:extLst>
          </p:cNvPr>
          <p:cNvSpPr txBox="1"/>
          <p:nvPr/>
        </p:nvSpPr>
        <p:spPr>
          <a:xfrm>
            <a:off x="2838091" y="931653"/>
            <a:ext cx="3795622" cy="646331"/>
          </a:xfrm>
          <a:prstGeom prst="rect">
            <a:avLst/>
          </a:prstGeom>
          <a:noFill/>
        </p:spPr>
        <p:txBody>
          <a:bodyPr wrap="square" rtlCol="0">
            <a:spAutoFit/>
          </a:bodyPr>
          <a:lstStyle/>
          <a:p>
            <a:pPr algn="ctr"/>
            <a:r>
              <a:rPr lang="ru-RU" b="1" dirty="0"/>
              <a:t>Перечень отдаленных муниципальных образований</a:t>
            </a:r>
          </a:p>
        </p:txBody>
      </p:sp>
      <p:sp>
        <p:nvSpPr>
          <p:cNvPr id="10" name="TextBox 9">
            <a:extLst>
              <a:ext uri="{FF2B5EF4-FFF2-40B4-BE49-F238E27FC236}">
                <a16:creationId xmlns:a16="http://schemas.microsoft.com/office/drawing/2014/main" xmlns="" id="{3E36164D-2BB8-57B6-54EA-749FDA9DE6F1}"/>
              </a:ext>
            </a:extLst>
          </p:cNvPr>
          <p:cNvSpPr txBox="1"/>
          <p:nvPr/>
        </p:nvSpPr>
        <p:spPr>
          <a:xfrm>
            <a:off x="5133435" y="1969113"/>
            <a:ext cx="4045069" cy="3257174"/>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800" b="1" dirty="0">
                <a:solidFill>
                  <a:srgbClr val="273E61"/>
                </a:solidFill>
                <a:latin typeface="Plex Sans Medium"/>
              </a:rPr>
              <a:t>Серебряные Пруды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Талдом</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Шатура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Шаховская</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Электрогорск</a:t>
            </a:r>
          </a:p>
        </p:txBody>
      </p:sp>
    </p:spTree>
    <p:extLst>
      <p:ext uri="{BB962C8B-B14F-4D97-AF65-F5344CB8AC3E}">
        <p14:creationId xmlns:p14="http://schemas.microsoft.com/office/powerpoint/2010/main" val="83741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276056223"/>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18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E71848-3681-F7DA-391F-F77F982CD2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0CD68AF-5CBB-651C-D643-552B7CFCC45F}"/>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
        <p:nvSpPr>
          <p:cNvPr id="5" name="TextBox 4">
            <a:extLst>
              <a:ext uri="{FF2B5EF4-FFF2-40B4-BE49-F238E27FC236}">
                <a16:creationId xmlns:a16="http://schemas.microsoft.com/office/drawing/2014/main" xmlns="" id="{2A6E4F97-FBF2-F86C-56BA-5E1C58413CFA}"/>
              </a:ext>
            </a:extLst>
          </p:cNvPr>
          <p:cNvSpPr txBox="1"/>
          <p:nvPr/>
        </p:nvSpPr>
        <p:spPr>
          <a:xfrm>
            <a:off x="927699" y="1074118"/>
            <a:ext cx="7429500" cy="830997"/>
          </a:xfrm>
          <a:prstGeom prst="rect">
            <a:avLst/>
          </a:prstGeom>
          <a:noFill/>
          <a:ln>
            <a:solidFill>
              <a:schemeClr val="accent1"/>
            </a:solidFill>
          </a:ln>
        </p:spPr>
        <p:txBody>
          <a:bodyPr wrap="square">
            <a:spAutoFit/>
          </a:bodyPr>
          <a:lstStyle/>
          <a:p>
            <a:r>
              <a:rPr lang="ru-RU" sz="2400" b="0" i="0" dirty="0">
                <a:solidFill>
                  <a:srgbClr val="273E61"/>
                </a:solidFill>
                <a:effectLst/>
                <a:latin typeface="Plex Sans Medium"/>
              </a:rPr>
              <a:t>Предприниматели, обеспечивающие занятость социально уязвимых граждан</a:t>
            </a:r>
            <a:endParaRPr lang="ru-RU" sz="2400" dirty="0"/>
          </a:p>
        </p:txBody>
      </p:sp>
      <p:sp>
        <p:nvSpPr>
          <p:cNvPr id="7" name="TextBox 6">
            <a:extLst>
              <a:ext uri="{FF2B5EF4-FFF2-40B4-BE49-F238E27FC236}">
                <a16:creationId xmlns:a16="http://schemas.microsoft.com/office/drawing/2014/main" xmlns="" id="{E87A9720-4BD8-8817-52EB-F05AAA32C9D0}"/>
              </a:ext>
            </a:extLst>
          </p:cNvPr>
          <p:cNvSpPr txBox="1"/>
          <p:nvPr/>
        </p:nvSpPr>
        <p:spPr>
          <a:xfrm>
            <a:off x="927699" y="209127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обеспечивающие реализацию товаров (работ, услуг), произведенных социально уязвимыми гражданами</a:t>
            </a:r>
          </a:p>
        </p:txBody>
      </p:sp>
      <p:sp>
        <p:nvSpPr>
          <p:cNvPr id="9" name="TextBox 8">
            <a:extLst>
              <a:ext uri="{FF2B5EF4-FFF2-40B4-BE49-F238E27FC236}">
                <a16:creationId xmlns:a16="http://schemas.microsoft.com/office/drawing/2014/main" xmlns="" id="{08A74601-8D64-EE3C-00DA-F11F29E594D3}"/>
              </a:ext>
            </a:extLst>
          </p:cNvPr>
          <p:cNvSpPr txBox="1"/>
          <p:nvPr/>
        </p:nvSpPr>
        <p:spPr>
          <a:xfrm>
            <a:off x="927699" y="349196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производство товаров (работ, услуг), предназначенных для социально уязвимых граждан</a:t>
            </a:r>
          </a:p>
        </p:txBody>
      </p:sp>
      <p:sp>
        <p:nvSpPr>
          <p:cNvPr id="11" name="TextBox 10">
            <a:extLst>
              <a:ext uri="{FF2B5EF4-FFF2-40B4-BE49-F238E27FC236}">
                <a16:creationId xmlns:a16="http://schemas.microsoft.com/office/drawing/2014/main" xmlns="" id="{C81AACCC-9B47-F886-620D-34539B78AFFF}"/>
              </a:ext>
            </a:extLst>
          </p:cNvPr>
          <p:cNvSpPr txBox="1"/>
          <p:nvPr/>
        </p:nvSpPr>
        <p:spPr>
          <a:xfrm>
            <a:off x="927699" y="4946944"/>
            <a:ext cx="7429500" cy="1200329"/>
          </a:xfrm>
          <a:prstGeom prst="rect">
            <a:avLst/>
          </a:prstGeom>
          <a:solidFill>
            <a:schemeClr val="tx2">
              <a:lumMod val="20000"/>
              <a:lumOff val="80000"/>
            </a:schemeClr>
          </a:solid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деятельность, направленную на достижение общественно полезных целей</a:t>
            </a:r>
          </a:p>
        </p:txBody>
      </p:sp>
    </p:spTree>
    <p:extLst>
      <p:ext uri="{BB962C8B-B14F-4D97-AF65-F5344CB8AC3E}">
        <p14:creationId xmlns:p14="http://schemas.microsoft.com/office/powerpoint/2010/main" val="414982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D3E8A4-66DD-C527-97F2-BB4F129DFCFE}"/>
              </a:ext>
            </a:extLst>
          </p:cNvPr>
          <p:cNvSpPr>
            <a:spLocks noGrp="1"/>
          </p:cNvSpPr>
          <p:nvPr>
            <p:ph type="title"/>
          </p:nvPr>
        </p:nvSpPr>
        <p:spPr>
          <a:xfrm>
            <a:off x="131763" y="263525"/>
            <a:ext cx="9240837" cy="276999"/>
          </a:xfrm>
        </p:spPr>
        <p:txBody>
          <a:bodyPr/>
          <a:lstStyle/>
          <a:p>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C11CACB-6801-3078-6CB7-A4E9FF13496F}"/>
              </a:ext>
            </a:extLst>
          </p:cNvPr>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sp>
        <p:nvSpPr>
          <p:cNvPr id="5" name="TextBox 4">
            <a:extLst>
              <a:ext uri="{FF2B5EF4-FFF2-40B4-BE49-F238E27FC236}">
                <a16:creationId xmlns:a16="http://schemas.microsoft.com/office/drawing/2014/main" xmlns="" id="{9101EE58-37E2-853E-32B7-4BD6D5E3D463}"/>
              </a:ext>
            </a:extLst>
          </p:cNvPr>
          <p:cNvSpPr txBox="1"/>
          <p:nvPr/>
        </p:nvSpPr>
        <p:spPr>
          <a:xfrm>
            <a:off x="672860" y="672860"/>
            <a:ext cx="8699740" cy="5078313"/>
          </a:xfrm>
          <a:prstGeom prst="rect">
            <a:avLst/>
          </a:prstGeom>
          <a:noFill/>
        </p:spPr>
        <p:txBody>
          <a:bodyPr wrap="square">
            <a:spAutoFit/>
          </a:bodyPr>
          <a:lstStyle/>
          <a:p>
            <a:pPr algn="l"/>
            <a:r>
              <a:rPr lang="ru-RU" sz="2400" b="1" i="0" dirty="0">
                <a:solidFill>
                  <a:srgbClr val="273E61"/>
                </a:solidFill>
                <a:effectLst/>
                <a:latin typeface="Plex Sans"/>
              </a:rPr>
              <a:t>Виды деятельности:</a:t>
            </a:r>
          </a:p>
          <a:p>
            <a:pPr algn="l">
              <a:buFont typeface="+mj-lt"/>
              <a:buAutoNum type="arabicPeriod"/>
            </a:pPr>
            <a:r>
              <a:rPr lang="ru-RU" sz="2000" b="0" i="0" dirty="0">
                <a:solidFill>
                  <a:srgbClr val="273E61"/>
                </a:solidFill>
                <a:effectLst/>
                <a:latin typeface="Plex Sans"/>
              </a:rPr>
              <a:t> Оказание психолого-педагогических услуг, направленных на укрепление семьи</a:t>
            </a:r>
          </a:p>
          <a:p>
            <a:pPr algn="l">
              <a:buFont typeface="+mj-lt"/>
              <a:buAutoNum type="arabicPeriod"/>
            </a:pPr>
            <a:r>
              <a:rPr lang="ru-RU" sz="2000" b="0" i="0" dirty="0">
                <a:solidFill>
                  <a:srgbClr val="273E61"/>
                </a:solidFill>
                <a:effectLst/>
                <a:latin typeface="Plex Sans"/>
              </a:rPr>
              <a:t> Организация отдыха и оздоровления детей</a:t>
            </a:r>
          </a:p>
          <a:p>
            <a:pPr algn="l">
              <a:buFont typeface="+mj-lt"/>
              <a:buAutoNum type="arabicPeriod"/>
            </a:pPr>
            <a:r>
              <a:rPr lang="ru-RU" sz="2000" b="0" i="0" dirty="0">
                <a:solidFill>
                  <a:srgbClr val="C00000"/>
                </a:solidFill>
                <a:effectLst/>
                <a:latin typeface="Plex Sans"/>
              </a:rPr>
              <a:t> Оказание услуг в сфере дошкольного образования и общего образования, дополнительного образования детей</a:t>
            </a:r>
          </a:p>
          <a:p>
            <a:pPr algn="l">
              <a:buFont typeface="+mj-lt"/>
              <a:buAutoNum type="arabicPeriod"/>
            </a:pPr>
            <a:r>
              <a:rPr lang="ru-RU" sz="2000" b="0" i="0" dirty="0">
                <a:solidFill>
                  <a:srgbClr val="273E61"/>
                </a:solidFill>
                <a:effectLst/>
                <a:latin typeface="Plex Sans"/>
              </a:rPr>
              <a:t> Оказание психолого-педагогической, медицинской и социальной помощи обучающимся, испытывающим трудности в освоении основных общеобразовательных программ, развитии и социальной адаптации;</a:t>
            </a:r>
          </a:p>
          <a:p>
            <a:pPr algn="l">
              <a:buFont typeface="+mj-lt"/>
              <a:buAutoNum type="arabicPeriod"/>
            </a:pPr>
            <a:r>
              <a:rPr lang="ru-RU" sz="2000" b="0" i="0" dirty="0">
                <a:solidFill>
                  <a:srgbClr val="273E61"/>
                </a:solidFill>
                <a:effectLst/>
                <a:latin typeface="Plex Sans"/>
              </a:rPr>
              <a:t> Обучению работников и добровольцев (волонтеров) социально ориентированных некоммерческих организаций</a:t>
            </a:r>
          </a:p>
          <a:p>
            <a:pPr algn="l">
              <a:buFont typeface="+mj-lt"/>
              <a:buAutoNum type="arabicPeriod"/>
            </a:pPr>
            <a:r>
              <a:rPr lang="ru-RU" sz="2000" dirty="0">
                <a:solidFill>
                  <a:srgbClr val="273E61"/>
                </a:solidFill>
                <a:latin typeface="Plex Sans"/>
              </a:rPr>
              <a:t> К</a:t>
            </a:r>
            <a:r>
              <a:rPr lang="ru-RU" sz="2000" b="0" i="0" dirty="0">
                <a:solidFill>
                  <a:srgbClr val="273E61"/>
                </a:solidFill>
                <a:effectLst/>
                <a:latin typeface="Plex Sans"/>
              </a:rPr>
              <a:t>ультурно-просветительская деятельность</a:t>
            </a:r>
          </a:p>
          <a:p>
            <a:pPr algn="l">
              <a:buFont typeface="+mj-lt"/>
              <a:buAutoNum type="arabicPeriod"/>
            </a:pPr>
            <a:r>
              <a:rPr lang="ru-RU" sz="2000" b="0" i="0" dirty="0">
                <a:solidFill>
                  <a:srgbClr val="273E61"/>
                </a:solidFill>
                <a:effectLst/>
                <a:latin typeface="Plex Sans"/>
              </a:rPr>
              <a:t> Услуги, направленные на развитие межнационального сотрудничества, сохранение и защиту самобытности</a:t>
            </a:r>
          </a:p>
          <a:p>
            <a:pPr algn="l">
              <a:buFont typeface="+mj-lt"/>
              <a:buAutoNum type="arabicPeriod"/>
            </a:pPr>
            <a:r>
              <a:rPr lang="ru-RU" sz="2000" b="0" i="0" dirty="0">
                <a:solidFill>
                  <a:srgbClr val="273E61"/>
                </a:solidFill>
                <a:effectLst/>
                <a:latin typeface="Plex Sans"/>
              </a:rPr>
              <a:t> Выпуск периодических печатных изданий и книжной продукции, связанной с образованием, наукой и культурой</a:t>
            </a:r>
          </a:p>
        </p:txBody>
      </p:sp>
    </p:spTree>
    <p:extLst>
      <p:ext uri="{BB962C8B-B14F-4D97-AF65-F5344CB8AC3E}">
        <p14:creationId xmlns:p14="http://schemas.microsoft.com/office/powerpoint/2010/main" val="150519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14517034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8%</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0953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9623</TotalTime>
  <Words>998</Words>
  <Application>Microsoft Office PowerPoint</Application>
  <PresentationFormat>Лист A4 (210x297 мм)</PresentationFormat>
  <Paragraphs>363</Paragraphs>
  <Slides>16</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16</vt:i4>
      </vt:variant>
    </vt:vector>
  </HeadingPairs>
  <TitlesOfParts>
    <vt:vector size="27" baseType="lpstr">
      <vt:lpstr>ＭＳ Ｐゴシック</vt:lpstr>
      <vt:lpstr>Arial</vt:lpstr>
      <vt:lpstr>Arial Narrow</vt:lpstr>
      <vt:lpstr>Calibri</vt:lpstr>
      <vt:lpstr>Century Gothic</vt:lpstr>
      <vt:lpstr>Plex Sans</vt:lpstr>
      <vt:lpstr>Plex Sans Medium</vt:lpstr>
      <vt:lpstr>Times New Roman</vt:lpstr>
      <vt:lpstr>Times New Roman CYR</vt:lpstr>
      <vt:lpstr>Wingdings</vt: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Золотая осень – акционный продукт</vt:lpstr>
      <vt:lpstr>МКК Московский областной фонд микрофинансирования</vt:lpstr>
      <vt:lpstr>МКК Московский областной фонд микрофинансирования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Дрозенко Е.Ю.</cp:lastModifiedBy>
  <cp:revision>779</cp:revision>
  <cp:lastPrinted>2022-06-22T07:37:54Z</cp:lastPrinted>
  <dcterms:created xsi:type="dcterms:W3CDTF">2014-02-04T07:17:20Z</dcterms:created>
  <dcterms:modified xsi:type="dcterms:W3CDTF">2022-09-15T07:50:06Z</dcterms:modified>
</cp:coreProperties>
</file>